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c69f0fd7754b75" /><Relationship Type="http://schemas.openxmlformats.org/officeDocument/2006/relationships/extended-properties" Target="/docProps/app.xml" Id="R7e4d7c88465942cc" /><Relationship Type="http://schemas.openxmlformats.org/officeDocument/2006/relationships/officeDocument" Target="/ppt/presentation.xml" Id="R9d0bdb922ad742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0e8eb98c7b4c1e"/>
  </p:sldMasterIdLst>
  <p:notesMasterIdLst>
    <p:notesMasterId xmlns:r="http://schemas.openxmlformats.org/officeDocument/2006/relationships" r:id="Rc1b9c324d72b4048"/>
  </p:notesMasterIdLst>
  <p:sldIdLst>
    <p:sldId xmlns:r="http://schemas.openxmlformats.org/officeDocument/2006/relationships" id="256" r:id="R0fc6b106757b4b82"/>
    <p:sldId xmlns:r="http://schemas.openxmlformats.org/officeDocument/2006/relationships" id="257" r:id="Rf338b7cb30374faa"/>
    <p:sldId xmlns:r="http://schemas.openxmlformats.org/officeDocument/2006/relationships" id="258" r:id="R5a2a00c971e94ea5"/>
    <p:sldId xmlns:r="http://schemas.openxmlformats.org/officeDocument/2006/relationships" id="259" r:id="R51151b78228a4e52"/>
    <p:sldId xmlns:r="http://schemas.openxmlformats.org/officeDocument/2006/relationships" id="260" r:id="R3db4fbc796d04dce"/>
    <p:sldId xmlns:r="http://schemas.openxmlformats.org/officeDocument/2006/relationships" id="261" r:id="R3981afd14f7c41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07979fea9c4e1e" /><Relationship Type="http://schemas.openxmlformats.org/officeDocument/2006/relationships/slideMaster" Target="/ppt/slideMasters/slideMaster1.xml" Id="R380e8eb98c7b4c1e" /><Relationship Type="http://schemas.openxmlformats.org/officeDocument/2006/relationships/notesMaster" Target="/ppt/notesMasters/notesMaster1.xml" Id="Rc1b9c324d72b4048" /><Relationship Type="http://schemas.openxmlformats.org/officeDocument/2006/relationships/presProps" Target="/ppt/presProps.xml" Id="R9732f16c7fef40b1" /><Relationship Type="http://schemas.openxmlformats.org/officeDocument/2006/relationships/viewProps" Target="/ppt/viewProps.xml" Id="Rd83892fbb317449b" /><Relationship Type="http://schemas.openxmlformats.org/officeDocument/2006/relationships/tableStyles" Target="/ppt/tableStyles.xml" Id="R349b1f49bcab4d37" /><Relationship Type="http://schemas.openxmlformats.org/officeDocument/2006/relationships/slide" Target="/ppt/slides/slide1.xml" Id="R0fc6b106757b4b82" /><Relationship Type="http://schemas.openxmlformats.org/officeDocument/2006/relationships/slide" Target="/ppt/slides/slide2.xml" Id="Rf338b7cb30374faa" /><Relationship Type="http://schemas.openxmlformats.org/officeDocument/2006/relationships/slide" Target="/ppt/slides/slide3.xml" Id="R5a2a00c971e94ea5" /><Relationship Type="http://schemas.openxmlformats.org/officeDocument/2006/relationships/slide" Target="/ppt/slides/slide4.xml" Id="R51151b78228a4e52" /><Relationship Type="http://schemas.openxmlformats.org/officeDocument/2006/relationships/slide" Target="/ppt/slides/slide5.xml" Id="R3db4fbc796d04dce" /><Relationship Type="http://schemas.openxmlformats.org/officeDocument/2006/relationships/slide" Target="/ppt/slides/slide6.xml" Id="R3981afd14f7c41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51197388f443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76aff7328c4bb3" /><Relationship Type="http://schemas.openxmlformats.org/officeDocument/2006/relationships/notesMaster" Target="/ppt/notesMasters/notesMaster1.xml" Id="R8d7c42d6d84e42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76a1ec7ba64087" /><Relationship Type="http://schemas.openxmlformats.org/officeDocument/2006/relationships/notesMaster" Target="/ppt/notesMasters/notesMaster1.xml" Id="R65dc47393ca5475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b5d8106ff74913" /><Relationship Type="http://schemas.openxmlformats.org/officeDocument/2006/relationships/notesMaster" Target="/ppt/notesMasters/notesMaster1.xml" Id="Rf7c78a2090b340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321cdbb8724f3b" /><Relationship Type="http://schemas.openxmlformats.org/officeDocument/2006/relationships/notesMaster" Target="/ppt/notesMasters/notesMaster1.xml" Id="R2823afbcbc9344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dc5a6c8b5e4592" /><Relationship Type="http://schemas.openxmlformats.org/officeDocument/2006/relationships/notesMaster" Target="/ppt/notesMasters/notesMaster1.xml" Id="R7c95d1b576d544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62295830cd4488" /><Relationship Type="http://schemas.openxmlformats.org/officeDocument/2006/relationships/notesMaster" Target="/ppt/notesMasters/notesMaster1.xml" Id="Rea0d3e00e95645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800f6070af4569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950854412a4a97" /><Relationship Type="http://schemas.openxmlformats.org/officeDocument/2006/relationships/slideLayout" Target="/ppt/slideLayouts/slideLayout1.xml" Id="Rac18845da9cd406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18845da9cd406b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c9513175d64816" /><Relationship Type="http://schemas.openxmlformats.org/officeDocument/2006/relationships/image" Target="/ppt/media/image.png" Id="Ree7b139f7f534bea" /><Relationship Type="http://schemas.openxmlformats.org/officeDocument/2006/relationships/notesSlide" Target="/ppt/notesSlides/notesSlide1.xml" Id="Rcfd43dfff0fa4c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c735c43e9f474e" /><Relationship Type="http://schemas.openxmlformats.org/officeDocument/2006/relationships/image" Target="/ppt/media/image2.png" Id="R6d60803e3f9544b8" /><Relationship Type="http://schemas.openxmlformats.org/officeDocument/2006/relationships/notesSlide" Target="/ppt/notesSlides/notesSlide2.xml" Id="Rfe1c4d4f85e745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1fdd4feffb491e" /><Relationship Type="http://schemas.openxmlformats.org/officeDocument/2006/relationships/image" Target="/ppt/media/image3.png" Id="R6acf5b9bda7c4ac0" /><Relationship Type="http://schemas.openxmlformats.org/officeDocument/2006/relationships/notesSlide" Target="/ppt/notesSlides/notesSlide3.xml" Id="Rcd6fb70a2daf41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8002df0224f41" /><Relationship Type="http://schemas.openxmlformats.org/officeDocument/2006/relationships/image" Target="/ppt/media/image4.png" Id="Rf874c07dbbb5416c" /><Relationship Type="http://schemas.openxmlformats.org/officeDocument/2006/relationships/image" Target="/ppt/media/image5.png" Id="R5341258452174070" /><Relationship Type="http://schemas.openxmlformats.org/officeDocument/2006/relationships/image" Target="/ppt/media/image6.png" Id="Rb03ec6bfcb1843ca" /><Relationship Type="http://schemas.openxmlformats.org/officeDocument/2006/relationships/image" Target="/ppt/media/image7.png" Id="R28aca1eb53e845df" /><Relationship Type="http://schemas.openxmlformats.org/officeDocument/2006/relationships/image" Target="/ppt/media/image8.png" Id="Rb1daeab7748246de" /><Relationship Type="http://schemas.openxmlformats.org/officeDocument/2006/relationships/notesSlide" Target="/ppt/notesSlides/notesSlide4.xml" Id="R467311ef283a40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98a9016ff416a" /><Relationship Type="http://schemas.openxmlformats.org/officeDocument/2006/relationships/image" Target="/ppt/media/image9.png" Id="R2f5c4c3298164bb7" /><Relationship Type="http://schemas.openxmlformats.org/officeDocument/2006/relationships/notesSlide" Target="/ppt/notesSlides/notesSlide5.xml" Id="R35db3ebbac9841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3b65f63754b6f" /><Relationship Type="http://schemas.openxmlformats.org/officeDocument/2006/relationships/image" Target="/ppt/media/image.jpeg" Id="Rfb32582630cd47ac" /><Relationship Type="http://schemas.openxmlformats.org/officeDocument/2006/relationships/image" Target="/ppt/media/image10.png" Id="R742a81443f244cd4" /><Relationship Type="http://schemas.openxmlformats.org/officeDocument/2006/relationships/notesSlide" Target="/ppt/notesSlides/notesSlide6.xml" Id="Re62f2409a1c145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3E4318C-B8AC-48FD-AC25-7E57D621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12700">
            <a:solidFill>
              <a:srgbClr val="F7F1E8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4DB8751-C472-46D8-9A2A-AA95C659C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70332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10"/>
          </a:solidFill>
          <a:ln xmlns:a="http://schemas.openxmlformats.org/drawingml/2006/main" w="12700">
            <a:solidFill>
              <a:srgbClr val="101010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5B2FA12-7F3D-4AF7-A2BE-0ECDF5EC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777240"/>
            <a:ext cx="283464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KING LORD</a:t>
            </a:r>
            <a:endParaRPr sz="31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3430429-0417-499C-A123-254EF62E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325880"/>
            <a:ext cx="25603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E4C19A"/>
                </a:solidFill>
              </a:rPr>
              <a:t>boomstamtafel</a:t>
            </a:r>
            <a:endParaRPr sz="17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9EDC9054-657C-4134-B223-74D63714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1920240"/>
            <a:ext cx="14630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02AD7CC-F869-4F19-9D95-0AB1A100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2304288"/>
            <a:ext cx="2743200" cy="1280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Industrieel onderstel</a:t>
            </a:r>
            <a:endParaRPr sz="2500"/>
          </a:p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 massief houten blad</a:t>
            </a:r>
            <a:endParaRPr sz="25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3C704FE-6C55-41DF-9004-34041BCB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114800"/>
            <a:ext cx="2651760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E7DDCF"/>
                </a:solidFill>
              </a:rPr>
              <a:t>Een robuuste blikvanger voor horeca, kantoor, showroom en luxe woonruimtes.</a:t>
            </a:r>
            <a:endParaRPr sz="14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1D39ADF-A517-42FB-B87C-CEF73E880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6080760"/>
            <a:ext cx="21945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C98A47"/>
                </a:solidFill>
              </a:rPr>
              <a:t>IRON MAISON</a:t>
            </a:r>
            <a:endParaRPr sz="1100"/>
          </a:p>
        </p:txBody>
      </p:sp>
      <p:pic>
        <p:nvPicPr>
          <p:cNvPr id="19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b139f7f534b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46320" y="502920"/>
            <a:ext cx="5852160" cy="58521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7799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37B38903-B4C0-41C6-9FC3-3A620FBB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7472"/>
            <a:ext cx="7132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010"/>
                </a:solidFill>
                <a:latin typeface="Aptos Display"/>
                <a:ea typeface="Aptos Display"/>
                <a:cs typeface="Aptos Display"/>
              </a:rPr>
              <a:t>Verkoopbeeld: het blad staat centraal</a:t>
            </a:r>
            <a:endParaRPr sz="28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0E0DDA0-ED8F-4AA8-8DEF-35998B02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822960"/>
            <a:ext cx="6400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F6A61"/>
                </a:solidFill>
              </a:rPr>
              <a:t>Bovenaanzicht voor maximale focus op houtnerf, dikte en live-edge uitstraling</a:t>
            </a:r>
            <a:endParaRPr sz="10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EB5101B-32FE-4539-8168-60C99882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70432"/>
            <a:ext cx="10972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  <p:pic>
        <p:nvPicPr>
          <p:cNvPr id="2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60803e3f9544b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60220" y="1325880"/>
            <a:ext cx="5074920" cy="507492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8F19695-2CB8-41AD-91D6-89A1EC19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1737360"/>
            <a:ext cx="28346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101010"/>
                </a:solidFill>
              </a:rPr>
              <a:t>Waarom dit werkt</a:t>
            </a:r>
            <a:endParaRPr sz="210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4EC65D34-E75C-4A11-A09E-BB1A7E88A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51460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A47"/>
          </a:solidFill>
          <a:ln xmlns:a="http://schemas.openxmlformats.org/drawingml/2006/main" w="12700">
            <a:solidFill>
              <a:srgbClr val="C98A47"/>
            </a:solidFill>
            <a:prstDash val="solid"/>
          </a:ln>
        </p:spPr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B03B33B1-3570-4E0D-BE63-0CE8240A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242316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101010"/>
                </a:solidFill>
              </a:rPr>
              <a:t>Breed, warm boomstamblad trekt direct aandacht.</a:t>
            </a:r>
            <a:endParaRPr sz="15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E32E595A-6486-4574-BF85-585C325B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5468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A47"/>
          </a:solidFill>
          <a:ln xmlns:a="http://schemas.openxmlformats.org/drawingml/2006/main" w="12700">
            <a:solidFill>
              <a:srgbClr val="C98A47"/>
            </a:solidFill>
            <a:prstDash val="solid"/>
          </a:ln>
        </p:spPr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6DB015FF-5DCB-41E3-A2AD-0CF98B106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306324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101010"/>
                </a:solidFill>
              </a:rPr>
              <a:t>Zwart King Lord onderstel geeft industriële luxe.</a:t>
            </a:r>
            <a:endParaRPr sz="1500"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745414F7-8A48-476F-AA52-D69C3AB9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79476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A47"/>
          </a:solidFill>
          <a:ln xmlns:a="http://schemas.openxmlformats.org/drawingml/2006/main" w="12700">
            <a:solidFill>
              <a:srgbClr val="C98A47"/>
            </a:solidFill>
            <a:prstDash val="solid"/>
          </a:ln>
        </p:spPr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CC7FE406-9A6A-4A58-9645-CEED6F24C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370332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101010"/>
                </a:solidFill>
              </a:rPr>
              <a:t>Handwielen en details maken het meubel uniek.</a:t>
            </a:r>
            <a:endParaRPr sz="1500"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DFC1C258-3B82-45CC-A5B8-4374946F1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34840"/>
            <a:ext cx="73152" cy="7315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A47"/>
          </a:solidFill>
          <a:ln xmlns:a="http://schemas.openxmlformats.org/drawingml/2006/main" w="12700">
            <a:solidFill>
              <a:srgbClr val="C98A47"/>
            </a:solidFill>
            <a:prstDash val="solid"/>
          </a:ln>
        </p:spPr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DD5A73F8-9207-447E-8813-F6E58316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4343400"/>
            <a:ext cx="2788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>
                <a:solidFill>
                  <a:srgbClr val="101010"/>
                </a:solidFill>
              </a:rPr>
              <a:t>Geschikt als vergadertafel, eettafel of eyecatcher.</a:t>
            </a:r>
            <a:endParaRPr sz="1500"/>
          </a:p>
        </p:txBody>
      </p:sp>
      <p:sp>
        <p:nvSpPr>
          <p:cNvPr id="15" name="Text 12">
            <a:extLst xmlns:a="http://schemas.openxmlformats.org/drawingml/2006/main">
              <a:ext uri="{FF2B5EF4-FFF2-40B4-BE49-F238E27FC236}">
                <a16:creationId xmlns:a16="http://schemas.microsoft.com/office/drawing/2014/main" id="{E8E2D330-C75F-43B6-9971-48179BB1A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166360"/>
            <a:ext cx="20116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C98A47"/>
                </a:solidFill>
              </a:rPr>
              <a:t>Prijs op aanvraag</a:t>
            </a:r>
            <a:endParaRPr sz="1700"/>
          </a:p>
        </p:txBody>
      </p:sp>
    </p:spTree>
    <p:extLst>
      <p:ext uri="{BB962C8B-B14F-4D97-AF65-F5344CB8AC3E}">
        <p14:creationId xmlns:p14="http://schemas.microsoft.com/office/powerpoint/2010/main" val="821594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6D952AFC-931E-4F8C-BDB3-45EAE173F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7472"/>
            <a:ext cx="7132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010"/>
                </a:solidFill>
                <a:latin typeface="Aptos Display"/>
                <a:ea typeface="Aptos Display"/>
                <a:cs typeface="Aptos Display"/>
              </a:rPr>
              <a:t>Details die verkopen</a:t>
            </a:r>
            <a:endParaRPr sz="28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12BE9A3-21D0-4529-880D-2307456E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822960"/>
            <a:ext cx="6400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F6A61"/>
                </a:solidFill>
              </a:rPr>
              <a:t>De combinatie van levend hout en machinaal staal geeft karakter</a:t>
            </a:r>
            <a:endParaRPr sz="10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A22D5E77-80E0-43B7-80DE-16DD05F3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70432"/>
            <a:ext cx="10972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  <p:pic>
        <p:nvPicPr>
          <p:cNvPr id="1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f5b9bda7c4ac0"/>
          <a:srcRect xmlns:a="http://schemas.openxmlformats.org/drawingml/2006/main" l="3000" t="5000" r="146" b="9000"/>
          <a:stretch xmlns:a="http://schemas.openxmlformats.org/drawingml/2006/main"/>
        </p:blipFill>
        <p:spPr>
          <a:xfrm xmlns:a="http://schemas.openxmlformats.org/drawingml/2006/main">
            <a:off x="594360" y="1417320"/>
            <a:ext cx="5303520" cy="4709160"/>
          </a:xfrm>
          <a:prstGeom xmlns:a="http://schemas.openxmlformats.org/drawingml/2006/main" prst="rect">
            <a:avLst/>
          </a:prstGeom>
        </p:spPr>
      </p:pic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E0A59C8D-9D25-456C-A121-5692632E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554480"/>
            <a:ext cx="4389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1010"/>
                </a:solidFill>
              </a:rPr>
              <a:t>Massief boomstamblad</a:t>
            </a:r>
            <a:endParaRPr sz="2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15A5417-5CF9-40E3-9A9F-A4BCA1EE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148840"/>
            <a:ext cx="4389120" cy="1508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101010"/>
                </a:solidFill>
              </a:rPr>
              <a:t>• Royale breedte en dikte</a:t>
            </a:r>
            <a:endParaRPr sz="1700"/>
          </a:p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101010"/>
                </a:solidFill>
              </a:rPr>
              <a:t>• Warme houtkleur met zichtbare nerf</a:t>
            </a:r>
            <a:endParaRPr sz="1700"/>
          </a:p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101010"/>
                </a:solidFill>
              </a:rPr>
              <a:t>• Natuurlijke randen: ieder blad is uniek</a:t>
            </a:r>
            <a:endParaRPr sz="1700"/>
          </a:p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101010"/>
                </a:solidFill>
              </a:rPr>
              <a:t>• Ideaal voor maatwerk en premium verkoop</a:t>
            </a:r>
            <a:endParaRPr sz="17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F874031-B7DE-4239-8F58-4ECF8426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977640"/>
            <a:ext cx="4389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101010"/>
                </a:solidFill>
              </a:rPr>
              <a:t>King Lord onderstel</a:t>
            </a:r>
            <a:endParaRPr sz="240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30ABA5AC-FAC4-45FE-AD48-D463CE88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572000"/>
            <a:ext cx="4389120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101010"/>
                </a:solidFill>
              </a:rPr>
              <a:t>Zwaar zwart stalen onderstel met handwielen en boutdetails. Het gelagerde mechanisme verstelt de hoogte tot 1,5 meter. Een industriële blikvanger.</a:t>
            </a:r>
            <a:endParaRPr sz="170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E8093C14-4A6C-436C-91A0-C2A65E33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715000"/>
            <a:ext cx="43891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555064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FCF54617-A681-4D88-ACEF-15A49672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47472"/>
            <a:ext cx="71323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101010"/>
                </a:solidFill>
                <a:latin typeface="Aptos Display"/>
                <a:ea typeface="Aptos Display"/>
                <a:cs typeface="Aptos Display"/>
              </a:rPr>
              <a:t>Beeldset voor website en verkoop</a:t>
            </a:r>
            <a:endParaRPr sz="2800"/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D9271233-272F-4CFE-A395-3D33D445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" y="822960"/>
            <a:ext cx="6400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>
                <a:solidFill>
                  <a:srgbClr val="6F6A61"/>
                </a:solidFill>
              </a:rPr>
              <a:t>Meerdere hoeken voor webshop, offerte en social media</a:t>
            </a:r>
            <a:endParaRPr sz="1000"/>
          </a:p>
        </p:txBody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8EC61F1-591D-4FD8-9482-7AF7328C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70432"/>
            <a:ext cx="10972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  <p:pic>
        <p:nvPicPr>
          <p:cNvPr id="21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74c07dbbb5416c"/>
          <a:srcRect xmlns:a="http://schemas.openxmlformats.org/drawingml/2006/main" l="0" t="13816" r="0" b="13816"/>
          <a:stretch xmlns:a="http://schemas.openxmlformats.org/drawingml/2006/main"/>
        </p:blipFill>
        <p:spPr>
          <a:xfrm xmlns:a="http://schemas.openxmlformats.org/drawingml/2006/main">
            <a:off x="594360" y="1325880"/>
            <a:ext cx="3474720" cy="2514600"/>
          </a:xfrm>
          <a:prstGeom xmlns:a="http://schemas.openxmlformats.org/drawingml/2006/main" prst="rect">
            <a:avLst/>
          </a:prstGeom>
        </p:spPr>
      </p:pic>
      <p:pic>
        <p:nvPicPr>
          <p:cNvPr id="22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1258452174070"/>
          <a:srcRect xmlns:a="http://schemas.openxmlformats.org/drawingml/2006/main" l="0" t="13816" r="0" b="13816"/>
          <a:stretch xmlns:a="http://schemas.openxmlformats.org/drawingml/2006/main"/>
        </p:blipFill>
        <p:spPr>
          <a:xfrm xmlns:a="http://schemas.openxmlformats.org/drawingml/2006/main">
            <a:off x="4343400" y="1325880"/>
            <a:ext cx="3474720" cy="2514600"/>
          </a:xfrm>
          <a:prstGeom xmlns:a="http://schemas.openxmlformats.org/drawingml/2006/main" prst="rect">
            <a:avLst/>
          </a:prstGeom>
        </p:spPr>
      </p:pic>
      <p:pic>
        <p:nvPicPr>
          <p:cNvPr id="23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3ec6bfcb1843c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flipH="0" flipV="0">
            <a:off x="8092440" y="1325880"/>
            <a:ext cx="3474720" cy="2514600"/>
          </a:xfrm>
          <a:prstGeom xmlns:a="http://schemas.openxmlformats.org/drawingml/2006/main" prst="rect">
            <a:avLst/>
          </a:prstGeom>
        </p:spPr>
      </p:pic>
      <p:pic>
        <p:nvPicPr>
          <p:cNvPr id="24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ca1eb53e845df"/>
          <a:srcRect xmlns:a="http://schemas.openxmlformats.org/drawingml/2006/main" l="0" t="20395" r="0" b="20395"/>
          <a:stretch xmlns:a="http://schemas.openxmlformats.org/drawingml/2006/main"/>
        </p:blipFill>
        <p:spPr>
          <a:xfrm xmlns:a="http://schemas.openxmlformats.org/drawingml/2006/main">
            <a:off x="2377440" y="4160520"/>
            <a:ext cx="3474720" cy="2057400"/>
          </a:xfrm>
          <a:prstGeom xmlns:a="http://schemas.openxmlformats.org/drawingml/2006/main" prst="rect">
            <a:avLst/>
          </a:prstGeom>
        </p:spPr>
      </p:pic>
      <p:pic>
        <p:nvPicPr>
          <p:cNvPr id="25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daeab7748246d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flipH="0" flipV="0">
            <a:off x="6400800" y="4160520"/>
            <a:ext cx="3474720" cy="2057400"/>
          </a:xfrm>
          <a:prstGeom xmlns:a="http://schemas.openxmlformats.org/drawingml/2006/main" prst="rect">
            <a:avLst/>
          </a:prstGeom>
        </p:spPr>
      </p:pic>
      <p:sp>
        <p:nvSpPr>
          <p:cNvPr id="10" name="Text 3">
            <a:extLst xmlns:a="http://schemas.openxmlformats.org/drawingml/2006/main">
              <a:ext uri="{FF2B5EF4-FFF2-40B4-BE49-F238E27FC236}">
                <a16:creationId xmlns:a16="http://schemas.microsoft.com/office/drawing/2014/main" id="{6AE87A62-FEDD-4018-85EA-A42626D1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3886200"/>
            <a:ext cx="3474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6F6A61"/>
                </a:solidFill>
                <a:latin typeface="Aptos"/>
                <a:ea typeface="Aptos"/>
                <a:cs typeface="Aptos"/>
              </a:rPr>
              <a:t>schuin aanzicht</a:t>
            </a:r>
            <a:endParaRPr sz="1100"/>
          </a:p>
        </p:txBody>
      </p:sp>
      <p:sp>
        <p:nvSpPr>
          <p:cNvPr id="11" name="Text 4">
            <a:extLst xmlns:a="http://schemas.openxmlformats.org/drawingml/2006/main">
              <a:ext uri="{FF2B5EF4-FFF2-40B4-BE49-F238E27FC236}">
                <a16:creationId xmlns:a16="http://schemas.microsoft.com/office/drawing/2014/main" id="{995C8547-6BBE-4EB7-A7F3-83452DC1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886200"/>
            <a:ext cx="3474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6F6A61"/>
                </a:solidFill>
                <a:latin typeface="Aptos"/>
                <a:ea typeface="Aptos"/>
                <a:cs typeface="Aptos"/>
              </a:rPr>
              <a:t>vooraanzicht</a:t>
            </a:r>
            <a:endParaRPr sz="1100"/>
          </a:p>
        </p:txBody>
      </p:sp>
      <p:sp>
        <p:nvSpPr>
          <p:cNvPr id="12" name="Text 5">
            <a:extLst xmlns:a="http://schemas.openxmlformats.org/drawingml/2006/main">
              <a:ext uri="{FF2B5EF4-FFF2-40B4-BE49-F238E27FC236}">
                <a16:creationId xmlns:a16="http://schemas.microsoft.com/office/drawing/2014/main" id="{11BA1749-1272-4E1F-8F40-ACF7D36F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3886200"/>
            <a:ext cx="3474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>
                <a:solidFill>
                  <a:srgbClr val="6F6A61"/>
                </a:solidFill>
                <a:latin typeface="Aptos"/>
                <a:ea typeface="Aptos"/>
                <a:cs typeface="Aptos"/>
              </a:rPr>
              <a:t>hoogte tot 1,5 m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13726736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0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c4c3298164bb7"/>
          <a:srcRect xmlns:a="http://schemas.openxmlformats.org/drawingml/2006/main" l="12000" t="0" r="4000" b="0"/>
          <a:stretch xmlns:a="http://schemas.openxmlformats.org/drawingml/2006/main"/>
        </p:blipFill>
        <p:spPr>
          <a:xfrm xmlns:a="http://schemas.openxmlformats.org/drawingml/2006/main">
            <a:off x="0" y="0"/>
            <a:ext cx="57607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997CA76C-149C-4032-B330-C8E75D415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0720" y="0"/>
            <a:ext cx="64309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10"/>
          </a:solidFill>
          <a:ln xmlns:a="http://schemas.openxmlformats.org/drawingml/2006/main" w="12700">
            <a:solidFill>
              <a:srgbClr val="101010"/>
            </a:solidFill>
            <a:prstDash val="solid"/>
          </a:ln>
        </p:spPr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7E4B4570-095F-4E43-828F-2926237C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685800"/>
            <a:ext cx="411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FFFFFF"/>
                </a:solidFill>
              </a:rPr>
              <a:t>Verkooptekst</a:t>
            </a:r>
            <a:endParaRPr sz="280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B026633D-9C80-4FB5-9ED8-A7FFDC0C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234440"/>
            <a:ext cx="12344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22AB06AC-89F9-447D-AC2F-BD9A4A89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645920"/>
            <a:ext cx="534924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F2E9DE"/>
                </a:solidFill>
              </a:rPr>
              <a:t>De King Lord boomstamtafel combineert een krachtig industrieel onderstel met een warm massief houten blad. Door de natuurlijke rand, zichtbare houtnerf en robuuste handwielen krijgt elke ruimte direct karakter.</a:t>
            </a:r>
            <a:endParaRPr sz="17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C13BA109-532F-4C8D-9AD8-33897453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063240"/>
            <a:ext cx="23774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C98A47"/>
                </a:solidFill>
              </a:rPr>
              <a:t>Perfect voor:</a:t>
            </a:r>
            <a:endParaRPr sz="170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F8DA3B87-A8F4-43A6-8BAE-C7F0B2F3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493008"/>
            <a:ext cx="53492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50">
                <a:solidFill>
                  <a:srgbClr val="FFFFFF"/>
                </a:solidFill>
              </a:rPr>
              <a:t>Vergaderruimtes  |  Horeca  |  Showroom  |  Luxe woonkamers</a:t>
            </a:r>
            <a:endParaRPr sz="1550"/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AE50506C-520C-4AC6-BBFE-D7EF49BE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4251960"/>
            <a:ext cx="27432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C98A47"/>
                </a:solidFill>
              </a:rPr>
              <a:t>Maatwerk mogelijk</a:t>
            </a:r>
            <a:endParaRPr sz="1700"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22E8739D-A1C5-478D-B89D-4A6F442B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4681728"/>
            <a:ext cx="534924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50">
                <a:solidFill>
                  <a:srgbClr val="FFFFFF"/>
                </a:solidFill>
              </a:rPr>
              <a:t>Kies de gewenste bladmaat, houtkleur en afwerking. Leverbaar als krachtige eyecatcher voor ieder interieur.</a:t>
            </a:r>
            <a:endParaRPr sz="155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BF228DA0-F02F-455B-ADCA-C978DF59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5897880"/>
            <a:ext cx="20574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>
                <a:solidFill>
                  <a:srgbClr val="C98A47"/>
                </a:solidFill>
              </a:rPr>
              <a:t>Prijs op aanvraag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690592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A4B9E13-5F87-4483-A03B-132A6362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1E8"/>
          </a:solidFill>
          <a:ln xmlns:a="http://schemas.openxmlformats.org/drawingml/2006/main" w="12700">
            <a:solidFill>
              <a:srgbClr val="F7F1E8"/>
            </a:solidFill>
            <a:prstDash val="solid"/>
          </a:ln>
        </p:spPr>
      </p:sp>
      <p:pic>
        <p:nvPicPr>
          <p:cNvPr id="15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2582630cd47ac"/>
          <a:srcRect xmlns:a="http://schemas.openxmlformats.org/drawingml/2006/main" l="0" t="14024" r="0" b="14024"/>
          <a:stretch xmlns:a="http://schemas.openxmlformats.org/drawingml/2006/main"/>
        </p:blipFill>
        <p:spPr>
          <a:xfrm xmlns:a="http://schemas.openxmlformats.org/drawingml/2006/main">
            <a:off x="685800" y="685800"/>
            <a:ext cx="3749040" cy="2697480"/>
          </a:xfrm>
          <a:prstGeom xmlns:a="http://schemas.openxmlformats.org/drawingml/2006/main" prst="rect">
            <a:avLst/>
          </a:prstGeom>
        </p:spPr>
      </p:pic>
      <p:pic>
        <p:nvPicPr>
          <p:cNvPr id="1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2a81443f244cd4"/>
          <a:srcRect xmlns:a="http://schemas.openxmlformats.org/drawingml/2006/main" l="0" t="17683" r="0" b="17683"/>
          <a:stretch xmlns:a="http://schemas.openxmlformats.org/drawingml/2006/main"/>
        </p:blipFill>
        <p:spPr>
          <a:xfrm xmlns:a="http://schemas.openxmlformats.org/drawingml/2006/main">
            <a:off x="685800" y="3611880"/>
            <a:ext cx="3749040" cy="2423160"/>
          </a:xfrm>
          <a:prstGeom xmlns:a="http://schemas.openxmlformats.org/drawingml/2006/main" prst="rect">
            <a:avLst/>
          </a:prstGeom>
        </p:spPr>
      </p:pic>
      <p:sp>
        <p:nvSpPr>
          <p:cNvPr id="5" name="Text 1">
            <a:extLst xmlns:a="http://schemas.openxmlformats.org/drawingml/2006/main">
              <a:ext uri="{FF2B5EF4-FFF2-40B4-BE49-F238E27FC236}">
                <a16:creationId xmlns:a16="http://schemas.microsoft.com/office/drawing/2014/main" id="{26134676-F803-440E-AD39-61474BCC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914400"/>
            <a:ext cx="57150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101010"/>
                </a:solidFill>
                <a:latin typeface="Aptos Display"/>
                <a:ea typeface="Aptos Display"/>
                <a:cs typeface="Aptos Display"/>
              </a:rPr>
              <a:t>Van onderstel naar complete tafel</a:t>
            </a:r>
            <a:endParaRPr sz="3400"/>
          </a:p>
        </p:txBody>
      </p:sp>
      <p:sp>
        <p:nvSpPr>
          <p:cNvPr id="6" name="Shape 2">
            <a:extLst xmlns:a="http://schemas.openxmlformats.org/drawingml/2006/main">
              <a:ext uri="{FF2B5EF4-FFF2-40B4-BE49-F238E27FC236}">
                <a16:creationId xmlns:a16="http://schemas.microsoft.com/office/drawing/2014/main" id="{404754B6-D589-4916-9EE3-23E612A6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755648"/>
            <a:ext cx="14630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400">
            <a:solidFill>
              <a:srgbClr val="C98A47"/>
            </a:solidFill>
            <a:prstDash val="solid"/>
          </a:ln>
        </p:spPr>
      </p:sp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C448F98B-300C-4CBE-A3A4-459E54D5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148840"/>
            <a:ext cx="566928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101010"/>
                </a:solidFill>
              </a:rPr>
              <a:t>Een mooi boomstamblad maakt van het King Lord onderstel direct een verkoopbaar premium product.</a:t>
            </a:r>
            <a:endParaRPr sz="180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2396BE37-6C2B-422C-912B-B085D67E1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063240"/>
            <a:ext cx="55778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100" b="1">
                <a:solidFill>
                  <a:srgbClr val="C98A47"/>
                </a:solidFill>
              </a:rPr>
              <a:t>Sterk in de showroom. Sterk op de website. Sterk in de offerte.</a:t>
            </a:r>
            <a:endParaRPr sz="210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DF2E7783-654F-4151-94AA-8E3F59CF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977640"/>
            <a:ext cx="448056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101010"/>
                </a:solidFill>
              </a:rPr>
              <a:t>Showroombezoek mogelijk</a:t>
            </a:r>
            <a:endParaRPr sz="1800"/>
          </a:p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101010"/>
                </a:solidFill>
              </a:rPr>
              <a:t>Eigen transportservice</a:t>
            </a:r>
            <a:endParaRPr sz="1800"/>
          </a:p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101010"/>
                </a:solidFill>
              </a:rPr>
              <a:t>Levering snel en professioneel</a:t>
            </a:r>
            <a:endParaRPr sz="1800"/>
          </a:p>
        </p:txBody>
      </p:sp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C443D41F-6551-4FCE-97B3-2BFF44F38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5806440"/>
            <a:ext cx="3840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01010"/>
                </a:solidFill>
              </a:rPr>
              <a:t>IRON MAISON  |  Maison Vintage</a:t>
            </a:r>
            <a:endParaRPr sz="1400"/>
          </a:p>
        </p:txBody>
      </p:sp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5034C165-1685-4D91-87CF-DC6BE052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6172200"/>
            <a:ext cx="4389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6F6A61"/>
                </a:solidFill>
              </a:rPr>
              <a:t>Contactgegevens / prijs / maatvoering toevoegen</a:t>
            </a: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88656347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2026-08-09T17:01:54.5460000Z</dcterms:created>
  <dcterms:modified xsi:type="dcterms:W3CDTF">2026-08-09T17:01:54.5460000Z</dcterms:modified>
</coreProperties>
</file>